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0"/>
  </p:notesMasterIdLst>
  <p:handoutMasterIdLst>
    <p:handoutMasterId r:id="rId11"/>
  </p:handoutMasterIdLst>
  <p:sldIdLst>
    <p:sldId id="259" r:id="rId2"/>
    <p:sldId id="260" r:id="rId3"/>
    <p:sldId id="261" r:id="rId4"/>
    <p:sldId id="262" r:id="rId5"/>
    <p:sldId id="264" r:id="rId6"/>
    <p:sldId id="265" r:id="rId7"/>
    <p:sldId id="266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be, Julie" initials="JJ" lastIdx="1" clrIdx="0">
    <p:extLst>
      <p:ext uri="{19B8F6BF-5375-455C-9EA6-DF929625EA0E}">
        <p15:presenceInfo xmlns:p15="http://schemas.microsoft.com/office/powerpoint/2012/main" userId="S-1-5-21-3579272529-3368358661-2280984729-5761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396E6-6BAC-4E8D-A6DC-BEFC456085B9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FE83A-167A-49C0-81A0-0A6F664C2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0857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76915-D92F-4A88-A698-5ABCAD57D8B5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5DD6D-262F-4582-9E23-7148E60E45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2610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  <a:ea typeface="Osaka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46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  <a:ea typeface="Osaka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64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  <a:ea typeface="Osaka" charset="-12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67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9785-B550-4A4A-BCB9-68BE14B83BF1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C8614FD-2434-4B2A-BE4B-471051E8442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59072"/>
      </p:ext>
    </p:extLst>
  </p:cSld>
  <p:clrMapOvr>
    <a:masterClrMapping/>
  </p:clrMapOvr>
  <p:transition spd="slow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9785-B550-4A4A-BCB9-68BE14B83BF1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14FD-2434-4B2A-BE4B-471051E8442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815773"/>
      </p:ext>
    </p:extLst>
  </p:cSld>
  <p:clrMapOvr>
    <a:masterClrMapping/>
  </p:clrMapOvr>
  <p:transition spd="slow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9785-B550-4A4A-BCB9-68BE14B83BF1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14FD-2434-4B2A-BE4B-471051E8442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380569"/>
      </p:ext>
    </p:extLst>
  </p:cSld>
  <p:clrMapOvr>
    <a:masterClrMapping/>
  </p:clrMapOvr>
  <p:transition spd="slow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457200"/>
            <a:ext cx="10871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334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1676400"/>
            <a:ext cx="5334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344456"/>
      </p:ext>
    </p:extLst>
  </p:cSld>
  <p:clrMapOvr>
    <a:masterClrMapping/>
  </p:clrMapOvr>
  <p:transition spd="slow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9785-B550-4A4A-BCB9-68BE14B83BF1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14FD-2434-4B2A-BE4B-471051E8442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741856"/>
      </p:ext>
    </p:extLst>
  </p:cSld>
  <p:clrMapOvr>
    <a:masterClrMapping/>
  </p:clrMapOvr>
  <p:transition spd="slow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9785-B550-4A4A-BCB9-68BE14B83BF1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14FD-2434-4B2A-BE4B-471051E8442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422419"/>
      </p:ext>
    </p:extLst>
  </p:cSld>
  <p:clrMapOvr>
    <a:masterClrMapping/>
  </p:clrMapOvr>
  <p:transition spd="slow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9785-B550-4A4A-BCB9-68BE14B83BF1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14FD-2434-4B2A-BE4B-471051E8442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272690"/>
      </p:ext>
    </p:extLst>
  </p:cSld>
  <p:clrMapOvr>
    <a:masterClrMapping/>
  </p:clrMapOvr>
  <p:transition spd="slow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9785-B550-4A4A-BCB9-68BE14B83BF1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14FD-2434-4B2A-BE4B-471051E8442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890894"/>
      </p:ext>
    </p:extLst>
  </p:cSld>
  <p:clrMapOvr>
    <a:masterClrMapping/>
  </p:clrMapOvr>
  <p:transition spd="slow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9785-B550-4A4A-BCB9-68BE14B83BF1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14FD-2434-4B2A-BE4B-471051E8442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530412"/>
      </p:ext>
    </p:extLst>
  </p:cSld>
  <p:clrMapOvr>
    <a:masterClrMapping/>
  </p:clrMapOvr>
  <p:transition spd="slow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9785-B550-4A4A-BCB9-68BE14B83BF1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14FD-2434-4B2A-BE4B-471051E844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16010"/>
      </p:ext>
    </p:extLst>
  </p:cSld>
  <p:clrMapOvr>
    <a:masterClrMapping/>
  </p:clrMapOvr>
  <p:transition spd="slow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29785-B550-4A4A-BCB9-68BE14B83BF1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14FD-2434-4B2A-BE4B-471051E8442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752324"/>
      </p:ext>
    </p:extLst>
  </p:cSld>
  <p:clrMapOvr>
    <a:masterClrMapping/>
  </p:clrMapOvr>
  <p:transition spd="slow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A129785-B550-4A4A-BCB9-68BE14B83BF1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614FD-2434-4B2A-BE4B-471051E8442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807467"/>
      </p:ext>
    </p:extLst>
  </p:cSld>
  <p:clrMapOvr>
    <a:masterClrMapping/>
  </p:clrMapOvr>
  <p:transition spd="slow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29785-B550-4A4A-BCB9-68BE14B83BF1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C8614FD-2434-4B2A-BE4B-471051E8442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832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 spd="slow" advTm="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hyperlink" Target="mailto:MedFinancialAid@wustl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6101" y="99752"/>
            <a:ext cx="10988702" cy="1444247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en-US" sz="3200" dirty="0" smtClean="0">
                <a:solidFill>
                  <a:srgbClr val="C00000"/>
                </a:solidFill>
                <a:latin typeface="Georgia" panose="02040502050405020303" pitchFamily="18" charset="0"/>
                <a:ea typeface="Verdana" panose="020B0604030504040204" pitchFamily="34" charset="0"/>
              </a:rPr>
              <a:t>Welcome to Washington University School of Medicine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8536" y="1759059"/>
            <a:ext cx="7467600" cy="1930346"/>
          </a:xfrm>
        </p:spPr>
        <p:txBody>
          <a:bodyPr>
            <a:normAutofit/>
          </a:bodyPr>
          <a:lstStyle/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400" dirty="0" smtClean="0"/>
              <a:t>2023-2024</a:t>
            </a:r>
            <a:endParaRPr lang="en-US" altLang="en-US" sz="2400" dirty="0" smtClean="0"/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400" dirty="0" smtClean="0"/>
              <a:t>Academic Year</a:t>
            </a:r>
          </a:p>
          <a:p>
            <a:pPr eaLnBrk="1" hangingPunct="1">
              <a:buFont typeface="Times" panose="02020603050405020304" pitchFamily="18" charset="0"/>
              <a:buNone/>
            </a:pPr>
            <a:r>
              <a:rPr lang="en-US" altLang="en-US" sz="2400" dirty="0" smtClean="0"/>
              <a:t>International Student Aid Policy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2789383" y="3761700"/>
            <a:ext cx="6400800" cy="95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Times" panose="02020603050405020304" pitchFamily="18" charset="0"/>
              <a:buChar char="•"/>
              <a:defRPr sz="2000">
                <a:solidFill>
                  <a:srgbClr val="131313"/>
                </a:solidFill>
                <a:latin typeface="Verdana" panose="020B060403050404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rgbClr val="131313"/>
                </a:solidFill>
                <a:latin typeface="Verdana" panose="020B060403050404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rgbClr val="131313"/>
                </a:solidFill>
                <a:latin typeface="Verdana" panose="020B060403050404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rgbClr val="131313"/>
                </a:solidFill>
                <a:latin typeface="Verdana" panose="020B060403050404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Font typeface="Times" panose="02020603050405020304" pitchFamily="18" charset="0"/>
              <a:buChar char="•"/>
              <a:defRPr sz="1600">
                <a:solidFill>
                  <a:srgbClr val="131313"/>
                </a:solidFill>
                <a:latin typeface="Verdana" panose="020B060403050404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rgbClr val="131313"/>
                </a:solidFill>
                <a:latin typeface="Verdana" panose="020B060403050404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rgbClr val="131313"/>
                </a:solidFill>
                <a:latin typeface="Verdana" panose="020B060403050404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rgbClr val="131313"/>
                </a:solidFill>
                <a:latin typeface="Verdana" panose="020B060403050404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" panose="02020603050405020304" pitchFamily="18" charset="0"/>
              <a:buChar char="•"/>
              <a:defRPr sz="1600">
                <a:solidFill>
                  <a:srgbClr val="131313"/>
                </a:solidFill>
                <a:latin typeface="Verdana" panose="020B0604030504040204" pitchFamily="34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Office of Student Financial Planning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Office of Education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6101" y="5486399"/>
            <a:ext cx="6500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Hover over the                       icon for audio on each slide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Intro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31878" y="5045856"/>
            <a:ext cx="1250418" cy="125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23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7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7887" y="608275"/>
            <a:ext cx="8153400" cy="84681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dirty="0" smtClean="0">
                <a:solidFill>
                  <a:srgbClr val="C00000"/>
                </a:solidFill>
              </a:rPr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383527" y="1455089"/>
            <a:ext cx="9485906" cy="482644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endParaRPr lang="en-US" altLang="en-US" sz="1000" dirty="0"/>
          </a:p>
          <a:p>
            <a:pPr eaLnBrk="1" hangingPunct="1">
              <a:lnSpc>
                <a:spcPct val="150000"/>
              </a:lnSpc>
              <a:buFont typeface="Times" charset="0"/>
              <a:buChar char="•"/>
              <a:defRPr/>
            </a:pPr>
            <a:r>
              <a:rPr lang="en-US" altLang="en-US" sz="2400" dirty="0" smtClean="0"/>
              <a:t>Who are we</a:t>
            </a:r>
          </a:p>
          <a:p>
            <a:pPr eaLnBrk="1" hangingPunct="1">
              <a:lnSpc>
                <a:spcPct val="150000"/>
              </a:lnSpc>
              <a:buFont typeface="Times" charset="0"/>
              <a:buChar char="•"/>
              <a:defRPr/>
            </a:pPr>
            <a:r>
              <a:rPr lang="en-US" altLang="en-US" sz="2400" dirty="0" smtClean="0"/>
              <a:t>Cost of education</a:t>
            </a:r>
          </a:p>
          <a:p>
            <a:pPr eaLnBrk="1" hangingPunct="1">
              <a:lnSpc>
                <a:spcPct val="150000"/>
              </a:lnSpc>
              <a:buFont typeface="Times" charset="0"/>
              <a:buChar char="•"/>
              <a:defRPr/>
            </a:pPr>
            <a:r>
              <a:rPr lang="en-US" altLang="en-US" sz="2400" dirty="0" smtClean="0"/>
              <a:t>Merit scholarship – Office of Admission</a:t>
            </a:r>
          </a:p>
          <a:p>
            <a:pPr eaLnBrk="1" hangingPunct="1">
              <a:lnSpc>
                <a:spcPct val="150000"/>
              </a:lnSpc>
              <a:buFont typeface="Times" charset="0"/>
              <a:buChar char="•"/>
              <a:defRPr/>
            </a:pPr>
            <a:r>
              <a:rPr lang="en-US" altLang="en-US" sz="2400" dirty="0" smtClean="0"/>
              <a:t>International funding policy</a:t>
            </a:r>
          </a:p>
          <a:p>
            <a:pPr lvl="1" eaLnBrk="1" hangingPunct="1">
              <a:lnSpc>
                <a:spcPct val="150000"/>
              </a:lnSpc>
              <a:buFont typeface="Times" charset="0"/>
              <a:buChar char="•"/>
              <a:defRPr/>
            </a:pPr>
            <a:r>
              <a:rPr lang="en-US" altLang="en-US" sz="2400" dirty="0" smtClean="0"/>
              <a:t>Escrow</a:t>
            </a:r>
          </a:p>
          <a:p>
            <a:pPr lvl="1" eaLnBrk="1" hangingPunct="1">
              <a:lnSpc>
                <a:spcPct val="150000"/>
              </a:lnSpc>
              <a:buFont typeface="Times" charset="0"/>
              <a:buChar char="•"/>
              <a:defRPr/>
            </a:pPr>
            <a:r>
              <a:rPr lang="en-US" altLang="en-US" sz="2400" dirty="0" smtClean="0"/>
              <a:t>Letter of credit (LOC)</a:t>
            </a:r>
          </a:p>
          <a:p>
            <a:pPr eaLnBrk="1" hangingPunct="1">
              <a:lnSpc>
                <a:spcPct val="150000"/>
              </a:lnSpc>
              <a:buFont typeface="Times" charset="0"/>
              <a:buChar char="•"/>
              <a:defRPr/>
            </a:pPr>
            <a:r>
              <a:rPr lang="en-US" altLang="en-US" sz="2400" dirty="0" smtClean="0"/>
              <a:t>Why Saint Louis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383385" y="5830644"/>
            <a:ext cx="1154833" cy="115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865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33670" y="457200"/>
            <a:ext cx="9780104" cy="89452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dirty="0" smtClean="0">
                <a:solidFill>
                  <a:srgbClr val="C00000"/>
                </a:solidFill>
              </a:rPr>
              <a:t>Your Student Financial Planning Team</a:t>
            </a:r>
          </a:p>
        </p:txBody>
      </p:sp>
      <p:pic>
        <p:nvPicPr>
          <p:cNvPr id="819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1981200"/>
            <a:ext cx="4000500" cy="2857500"/>
          </a:xfrm>
        </p:spPr>
      </p:pic>
      <p:sp>
        <p:nvSpPr>
          <p:cNvPr id="81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48400" y="1351722"/>
            <a:ext cx="5334000" cy="4876800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en-US" dirty="0"/>
              <a:t>Director – Bridget O’Neal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Assistant Director – Julie Jobe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Coordinator – Sarah Oehlerking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Assistant – Laura Torres</a:t>
            </a:r>
          </a:p>
          <a:p>
            <a:pPr eaLnBrk="1" hangingPunct="1"/>
            <a:endParaRPr lang="en-US" altLang="en-US" dirty="0"/>
          </a:p>
          <a:p>
            <a:pPr lvl="1" eaLnBrk="1" hangingPunct="1"/>
            <a:r>
              <a:rPr lang="en-US" altLang="en-US" sz="2000" dirty="0" smtClean="0"/>
              <a:t>Becker Library, 2</a:t>
            </a:r>
            <a:r>
              <a:rPr lang="en-US" altLang="en-US" sz="2000" baseline="30000" dirty="0" smtClean="0"/>
              <a:t>nd</a:t>
            </a:r>
            <a:r>
              <a:rPr lang="en-US" altLang="en-US" sz="2000" dirty="0" smtClean="0"/>
              <a:t> Floor, Suite 220</a:t>
            </a:r>
          </a:p>
          <a:p>
            <a:pPr lvl="1" eaLnBrk="1" hangingPunct="1"/>
            <a:r>
              <a:rPr lang="en-US" altLang="en-US" sz="2000" dirty="0" smtClean="0"/>
              <a:t>Finaid.med.wustl.edu</a:t>
            </a:r>
          </a:p>
          <a:p>
            <a:pPr lvl="1" eaLnBrk="1" hangingPunct="1"/>
            <a:r>
              <a:rPr lang="en-US" altLang="en-US" sz="2000" dirty="0" smtClean="0"/>
              <a:t>MedFinancialAid@wustl.edu</a:t>
            </a:r>
          </a:p>
        </p:txBody>
      </p:sp>
      <p:pic>
        <p:nvPicPr>
          <p:cNvPr id="2" name="Tea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91890" y="5979990"/>
            <a:ext cx="1263385" cy="1263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691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065475" y="301440"/>
            <a:ext cx="9113520" cy="944562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smtClean="0">
                <a:solidFill>
                  <a:srgbClr val="C00000"/>
                </a:solidFill>
              </a:rPr>
              <a:t>Cost Comparison – Tuition and Fees</a:t>
            </a:r>
          </a:p>
        </p:txBody>
      </p:sp>
      <p:sp>
        <p:nvSpPr>
          <p:cNvPr id="7172" name="Content Placeholder 3"/>
          <p:cNvSpPr>
            <a:spLocks noGrp="1"/>
          </p:cNvSpPr>
          <p:nvPr>
            <p:ph sz="half" idx="2"/>
          </p:nvPr>
        </p:nvSpPr>
        <p:spPr>
          <a:xfrm>
            <a:off x="818984" y="1932167"/>
            <a:ext cx="5287618" cy="4126726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altLang="en-US" sz="3600" dirty="0"/>
              <a:t>Stabilized – NO Increase</a:t>
            </a:r>
          </a:p>
          <a:p>
            <a:pPr lvl="1">
              <a:defRPr/>
            </a:pPr>
            <a:r>
              <a:rPr lang="en-US" altLang="en-US" sz="3600" dirty="0"/>
              <a:t>For a period of 5 yrs</a:t>
            </a:r>
          </a:p>
          <a:p>
            <a:pPr lvl="1">
              <a:defRPr/>
            </a:pPr>
            <a:r>
              <a:rPr lang="en-US" altLang="en-US" sz="3600" dirty="0"/>
              <a:t>Includes student </a:t>
            </a:r>
            <a:r>
              <a:rPr lang="en-US" altLang="en-US" sz="3600" dirty="0" smtClean="0"/>
              <a:t>health</a:t>
            </a:r>
            <a:endParaRPr lang="en-US" altLang="en-US" sz="3600" dirty="0"/>
          </a:p>
          <a:p>
            <a:pPr>
              <a:defRPr/>
            </a:pPr>
            <a:r>
              <a:rPr lang="en-US" altLang="en-US" sz="3600" dirty="0" smtClean="0"/>
              <a:t>2023 </a:t>
            </a:r>
            <a:r>
              <a:rPr lang="en-US" altLang="en-US" sz="3600" dirty="0"/>
              <a:t>tuition </a:t>
            </a:r>
            <a:r>
              <a:rPr lang="en-US" altLang="en-US" sz="3600" dirty="0" smtClean="0"/>
              <a:t>$</a:t>
            </a:r>
            <a:r>
              <a:rPr lang="en-US" altLang="en-US" sz="3600" dirty="0" smtClean="0"/>
              <a:t>71,544 </a:t>
            </a:r>
            <a:r>
              <a:rPr lang="en-US" altLang="en-US" sz="3600" dirty="0" smtClean="0"/>
              <a:t>and fees</a:t>
            </a:r>
            <a:endParaRPr lang="en-US" altLang="en-US" sz="3600" dirty="0"/>
          </a:p>
          <a:p>
            <a:pPr lvl="1">
              <a:defRPr/>
            </a:pPr>
            <a:r>
              <a:rPr lang="en-US" altLang="en-US" sz="3600" dirty="0"/>
              <a:t>M1s will not pay more than </a:t>
            </a:r>
            <a:r>
              <a:rPr lang="en-US" altLang="en-US" sz="3600" dirty="0" smtClean="0"/>
              <a:t>$</a:t>
            </a:r>
            <a:r>
              <a:rPr lang="en-US" altLang="en-US" sz="3600" dirty="0" smtClean="0"/>
              <a:t>71,544 </a:t>
            </a:r>
            <a:r>
              <a:rPr lang="en-US" altLang="en-US" sz="3600" dirty="0"/>
              <a:t>annually for their 4 years of medical school</a:t>
            </a:r>
          </a:p>
          <a:p>
            <a:pPr lvl="2">
              <a:defRPr/>
            </a:pPr>
            <a:r>
              <a:rPr lang="en-US" altLang="en-US" sz="3600" b="1" dirty="0"/>
              <a:t>Included in tuition</a:t>
            </a:r>
          </a:p>
          <a:p>
            <a:pPr lvl="3">
              <a:defRPr/>
            </a:pPr>
            <a:r>
              <a:rPr lang="en-US" altLang="en-US" sz="3200" dirty="0"/>
              <a:t>$1500 in </a:t>
            </a:r>
            <a:r>
              <a:rPr lang="en-US" altLang="en-US" sz="3200" dirty="0" smtClean="0"/>
              <a:t>required fees </a:t>
            </a:r>
          </a:p>
          <a:p>
            <a:pPr lvl="1">
              <a:defRPr/>
            </a:pPr>
            <a:r>
              <a:rPr lang="en-US" altLang="en-US" sz="3600" dirty="0"/>
              <a:t>$2749 in </a:t>
            </a:r>
            <a:r>
              <a:rPr lang="en-US" altLang="en-US" sz="3600" dirty="0" smtClean="0"/>
              <a:t>required student </a:t>
            </a:r>
            <a:r>
              <a:rPr lang="en-US" altLang="en-US" sz="3600" dirty="0"/>
              <a:t>health</a:t>
            </a:r>
          </a:p>
          <a:p>
            <a:pPr marL="457200" lvl="1" indent="0">
              <a:buNone/>
              <a:defRPr/>
            </a:pPr>
            <a:endParaRPr lang="en-US" altLang="en-US" dirty="0" smtClean="0"/>
          </a:p>
        </p:txBody>
      </p:sp>
      <p:sp>
        <p:nvSpPr>
          <p:cNvPr id="7174" name="Content Placeholder 5"/>
          <p:cNvSpPr>
            <a:spLocks noGrp="1"/>
          </p:cNvSpPr>
          <p:nvPr>
            <p:ph sz="quarter" idx="4"/>
          </p:nvPr>
        </p:nvSpPr>
        <p:spPr>
          <a:xfrm>
            <a:off x="6413687" y="1932166"/>
            <a:ext cx="5457610" cy="4126727"/>
          </a:xfrm>
        </p:spPr>
        <p:txBody>
          <a:bodyPr>
            <a:normAutofit/>
          </a:bodyPr>
          <a:lstStyle/>
          <a:p>
            <a:pPr>
              <a:buFont typeface="Times" charset="0"/>
              <a:buChar char="•"/>
              <a:defRPr/>
            </a:pPr>
            <a:r>
              <a:rPr lang="en-US" altLang="en-US" sz="2400" dirty="0"/>
              <a:t>Tuition often increases annually  </a:t>
            </a:r>
          </a:p>
          <a:p>
            <a:pPr lvl="1">
              <a:buFont typeface="Times" charset="0"/>
              <a:buChar char="•"/>
              <a:defRPr/>
            </a:pPr>
            <a:r>
              <a:rPr lang="en-US" altLang="en-US" sz="2400" dirty="0"/>
              <a:t>Typically 3-5% on </a:t>
            </a:r>
            <a:r>
              <a:rPr lang="en-US" altLang="en-US" sz="2400" dirty="0" smtClean="0"/>
              <a:t>avg</a:t>
            </a:r>
            <a:endParaRPr lang="en-US" altLang="en-US" sz="2400" dirty="0"/>
          </a:p>
          <a:p>
            <a:pPr>
              <a:buFont typeface="Times" charset="0"/>
              <a:buChar char="•"/>
              <a:defRPr/>
            </a:pPr>
            <a:r>
              <a:rPr lang="en-US" altLang="en-US" sz="2400" dirty="0" smtClean="0"/>
              <a:t>2023 </a:t>
            </a:r>
            <a:r>
              <a:rPr lang="en-US" altLang="en-US" sz="2400" dirty="0"/>
              <a:t>tuition $</a:t>
            </a:r>
            <a:r>
              <a:rPr lang="en-US" altLang="en-US" sz="2400" dirty="0" smtClean="0"/>
              <a:t>66,000 </a:t>
            </a:r>
            <a:r>
              <a:rPr lang="en-US" altLang="en-US" sz="2400" b="1" dirty="0"/>
              <a:t>+</a:t>
            </a:r>
            <a:r>
              <a:rPr lang="en-US" altLang="en-US" sz="2400" dirty="0"/>
              <a:t> $2-8K in required fees</a:t>
            </a:r>
          </a:p>
          <a:p>
            <a:pPr lvl="1">
              <a:buFont typeface="Times" charset="0"/>
              <a:buChar char="•"/>
              <a:defRPr/>
            </a:pPr>
            <a:r>
              <a:rPr lang="en-US" altLang="en-US" sz="2400" dirty="0"/>
              <a:t>Yr2 may be $68,000 </a:t>
            </a:r>
            <a:r>
              <a:rPr lang="en-US" altLang="en-US" sz="2400" b="1" dirty="0"/>
              <a:t>+ fees</a:t>
            </a:r>
          </a:p>
          <a:p>
            <a:pPr lvl="1">
              <a:buFont typeface="Times" charset="0"/>
              <a:buChar char="•"/>
              <a:defRPr/>
            </a:pPr>
            <a:r>
              <a:rPr lang="en-US" altLang="en-US" sz="2400" dirty="0"/>
              <a:t>Yr3 may be $70,000 </a:t>
            </a:r>
            <a:r>
              <a:rPr lang="en-US" altLang="en-US" sz="2400" b="1" dirty="0"/>
              <a:t>+ fees</a:t>
            </a:r>
          </a:p>
          <a:p>
            <a:pPr lvl="1">
              <a:buFont typeface="Times" charset="0"/>
              <a:buChar char="•"/>
              <a:defRPr/>
            </a:pPr>
            <a:r>
              <a:rPr lang="en-US" altLang="en-US" sz="2400" dirty="0"/>
              <a:t>Yr4 may be $72,000 </a:t>
            </a:r>
            <a:r>
              <a:rPr lang="en-US" altLang="en-US" sz="2400" b="1" dirty="0"/>
              <a:t>+ fees</a:t>
            </a:r>
          </a:p>
          <a:p>
            <a:pPr marL="457200" lvl="1" indent="0">
              <a:buNone/>
              <a:defRPr/>
            </a:pPr>
            <a:endParaRPr lang="en-US" altLang="en-US" sz="1200" dirty="0"/>
          </a:p>
          <a:p>
            <a:pPr marL="457200" lvl="1" indent="0">
              <a:buNone/>
              <a:defRPr/>
            </a:pPr>
            <a:endParaRPr lang="en-US" altLang="en-US" sz="1200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942230" y="1327018"/>
            <a:ext cx="3749040" cy="41295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200" b="0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dirty="0" smtClean="0"/>
              <a:t>WUSM</a:t>
            </a: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413687" y="1044359"/>
            <a:ext cx="4645152" cy="695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200" b="0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20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dirty="0" smtClean="0"/>
              <a:t>OTHER Universities</a:t>
            </a:r>
          </a:p>
        </p:txBody>
      </p:sp>
      <p:pic>
        <p:nvPicPr>
          <p:cNvPr id="4" name="compariso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62791" y="5819888"/>
            <a:ext cx="1196048" cy="1196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3356281"/>
      </p:ext>
    </p:extLst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03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2958" y="250466"/>
            <a:ext cx="8153400" cy="762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dirty="0" smtClean="0">
                <a:solidFill>
                  <a:srgbClr val="C00000"/>
                </a:solidFill>
              </a:rPr>
              <a:t>Merit  Tuition  Awards</a:t>
            </a:r>
          </a:p>
        </p:txBody>
      </p:sp>
      <p:pic>
        <p:nvPicPr>
          <p:cNvPr id="1331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9" y="1145062"/>
            <a:ext cx="4288926" cy="4820405"/>
          </a:xfrm>
        </p:spPr>
      </p:pic>
      <p:sp>
        <p:nvSpPr>
          <p:cNvPr id="1331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40733" y="1145061"/>
            <a:ext cx="6131781" cy="473890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2800" dirty="0"/>
              <a:t>Admissions scholarship committee determines merit awards </a:t>
            </a:r>
            <a:endParaRPr lang="en-US" altLang="en-US" sz="2800" i="1" dirty="0"/>
          </a:p>
          <a:p>
            <a:pPr eaLnBrk="1" hangingPunct="1">
              <a:defRPr/>
            </a:pPr>
            <a:r>
              <a:rPr lang="en-US" altLang="en-US" sz="2800" dirty="0"/>
              <a:t>Offered throughout admissions </a:t>
            </a:r>
            <a:r>
              <a:rPr lang="en-US" altLang="en-US" sz="2800" dirty="0" smtClean="0"/>
              <a:t>season</a:t>
            </a:r>
            <a:endParaRPr lang="en-US" altLang="en-US" sz="2800" dirty="0"/>
          </a:p>
          <a:p>
            <a:pPr eaLnBrk="1" hangingPunct="1">
              <a:defRPr/>
            </a:pPr>
            <a:r>
              <a:rPr lang="en-US" altLang="en-US" sz="2800" dirty="0"/>
              <a:t>All accepted students are </a:t>
            </a:r>
            <a:r>
              <a:rPr lang="en-US" altLang="en-US" sz="2800" dirty="0" smtClean="0"/>
              <a:t>considered</a:t>
            </a:r>
            <a:endParaRPr lang="en-US" altLang="en-US" sz="2800" dirty="0"/>
          </a:p>
          <a:p>
            <a:pPr eaLnBrk="1" hangingPunct="1">
              <a:defRPr/>
            </a:pPr>
            <a:r>
              <a:rPr lang="en-US" altLang="en-US" sz="2800" dirty="0"/>
              <a:t>Award value up to full </a:t>
            </a:r>
            <a:r>
              <a:rPr lang="en-US" altLang="en-US" sz="2800" dirty="0" smtClean="0"/>
              <a:t>tuition ($</a:t>
            </a:r>
            <a:r>
              <a:rPr lang="en-US" altLang="en-US" sz="2800" dirty="0" smtClean="0"/>
              <a:t>67,295)</a:t>
            </a:r>
            <a:endParaRPr lang="en-US" altLang="en-US" sz="2800" dirty="0"/>
          </a:p>
          <a:p>
            <a:pPr eaLnBrk="1" hangingPunct="1">
              <a:defRPr/>
            </a:pPr>
            <a:r>
              <a:rPr lang="en-US" altLang="en-US" sz="2800" dirty="0"/>
              <a:t>Guaranteed for 4 years</a:t>
            </a:r>
          </a:p>
        </p:txBody>
      </p:sp>
      <p:pic>
        <p:nvPicPr>
          <p:cNvPr id="2" name="Merit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58543" y="5577792"/>
            <a:ext cx="1275181" cy="12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48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2"/>
          <p:cNvSpPr>
            <a:spLocks noGrp="1"/>
          </p:cNvSpPr>
          <p:nvPr>
            <p:ph type="title"/>
          </p:nvPr>
        </p:nvSpPr>
        <p:spPr>
          <a:xfrm>
            <a:off x="2057400" y="457200"/>
            <a:ext cx="8153400" cy="762000"/>
          </a:xfrm>
        </p:spPr>
        <p:txBody>
          <a:bodyPr>
            <a:normAutofit/>
          </a:bodyPr>
          <a:lstStyle/>
          <a:p>
            <a:pPr algn="ctr"/>
            <a:r>
              <a:rPr lang="en-US" altLang="en-US" dirty="0" smtClean="0">
                <a:solidFill>
                  <a:srgbClr val="C00000"/>
                </a:solidFill>
              </a:rPr>
              <a:t>Proof of Funding Requirement</a:t>
            </a:r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779228" y="1383527"/>
            <a:ext cx="10489408" cy="4712473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altLang="en-US" sz="2400" dirty="0"/>
              <a:t>Total Cost 4 Years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2200" dirty="0" smtClean="0"/>
              <a:t>Tuition and fees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2200" dirty="0" smtClean="0"/>
              <a:t>Est. 48 mo cost of living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2200" dirty="0" smtClean="0"/>
              <a:t>23-24 </a:t>
            </a:r>
            <a:r>
              <a:rPr lang="en-US" altLang="en-US" sz="2200" dirty="0" smtClean="0"/>
              <a:t>entering class requirement $</a:t>
            </a:r>
            <a:r>
              <a:rPr lang="en-US" altLang="en-US" sz="2200" dirty="0" smtClean="0"/>
              <a:t>384,000 </a:t>
            </a:r>
            <a:r>
              <a:rPr lang="en-US" altLang="en-US" sz="2200" dirty="0" smtClean="0"/>
              <a:t>US  (minus any Merit Tuition Scholarship)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2200" dirty="0" smtClean="0"/>
              <a:t>Proof in the form of Escrow with UMB or Letter of Credit (LOC)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2200" dirty="0" smtClean="0"/>
              <a:t>If considering LOC, begin conversation with banks early- many banks no longer offer LOCs to individuals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2200" dirty="0" smtClean="0"/>
              <a:t>Must be in place to complete processing of Visa/I-20 paperwork</a:t>
            </a:r>
          </a:p>
          <a:p>
            <a:pPr lvl="1">
              <a:lnSpc>
                <a:spcPct val="150000"/>
              </a:lnSpc>
              <a:defRPr/>
            </a:pPr>
            <a:r>
              <a:rPr lang="en-US" altLang="en-US" sz="2200" dirty="0" smtClean="0"/>
              <a:t>Must be in place by the time an accepted student chooses ‘Commit to Enroll’</a:t>
            </a:r>
          </a:p>
          <a:p>
            <a:pPr lvl="1" algn="ctr">
              <a:defRPr/>
            </a:pPr>
            <a:endParaRPr lang="en-US" altLang="en-US" dirty="0" smtClean="0"/>
          </a:p>
          <a:p>
            <a:pPr>
              <a:defRPr/>
            </a:pPr>
            <a:endParaRPr lang="en-US" altLang="en-US" dirty="0" smtClean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95255" y="6096000"/>
            <a:ext cx="593539" cy="59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18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137090" y="633101"/>
            <a:ext cx="9607661" cy="746341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rgbClr val="C00000"/>
                </a:solidFill>
              </a:rPr>
              <a:t>Proof of Funding Requirement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>
          <a:xfrm>
            <a:off x="206786" y="1915155"/>
            <a:ext cx="3337153" cy="508966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rgbClr val="C00000"/>
                </a:solidFill>
              </a:rPr>
              <a:t>Escrow Account</a:t>
            </a:r>
          </a:p>
        </p:txBody>
      </p:sp>
      <p:sp>
        <p:nvSpPr>
          <p:cNvPr id="16388" name="Content Placeholder 3"/>
          <p:cNvSpPr>
            <a:spLocks noGrp="1"/>
          </p:cNvSpPr>
          <p:nvPr>
            <p:ph sz="half" idx="2"/>
          </p:nvPr>
        </p:nvSpPr>
        <p:spPr>
          <a:xfrm>
            <a:off x="620202" y="2424121"/>
            <a:ext cx="5472142" cy="367452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1800" dirty="0"/>
              <a:t>Held by UMB in St. Louis</a:t>
            </a:r>
          </a:p>
          <a:p>
            <a:pPr lvl="1">
              <a:defRPr/>
            </a:pPr>
            <a:r>
              <a:rPr lang="en-US" altLang="en-US" dirty="0"/>
              <a:t>Fees associated with holding the escrow</a:t>
            </a:r>
          </a:p>
          <a:p>
            <a:pPr marL="457200" lvl="1" indent="0">
              <a:buNone/>
              <a:defRPr/>
            </a:pPr>
            <a:endParaRPr lang="en-US" altLang="en-US" sz="700" dirty="0"/>
          </a:p>
          <a:p>
            <a:pPr lvl="1">
              <a:defRPr/>
            </a:pPr>
            <a:r>
              <a:rPr lang="en-US" altLang="en-US" dirty="0"/>
              <a:t>Funds deposited into account by student/family by ‘Commit to Enroll’</a:t>
            </a:r>
          </a:p>
          <a:p>
            <a:pPr marL="457200" lvl="1" indent="0">
              <a:buNone/>
              <a:defRPr/>
            </a:pPr>
            <a:endParaRPr lang="en-US" altLang="en-US" sz="700" dirty="0"/>
          </a:p>
          <a:p>
            <a:pPr lvl="1">
              <a:defRPr/>
            </a:pPr>
            <a:r>
              <a:rPr lang="en-US" altLang="en-US" dirty="0"/>
              <a:t>Student requests funds each semester from account to be sent to University</a:t>
            </a:r>
          </a:p>
          <a:p>
            <a:pPr marL="457200" lvl="1" indent="0">
              <a:buNone/>
              <a:defRPr/>
            </a:pPr>
            <a:endParaRPr lang="en-US" altLang="en-US" sz="700" dirty="0"/>
          </a:p>
          <a:p>
            <a:pPr lvl="1">
              <a:defRPr/>
            </a:pPr>
            <a:r>
              <a:rPr lang="en-US" altLang="en-US" dirty="0"/>
              <a:t>Account closed upon graduation</a:t>
            </a:r>
          </a:p>
        </p:txBody>
      </p:sp>
      <p:sp>
        <p:nvSpPr>
          <p:cNvPr id="1638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0894" y="1917552"/>
            <a:ext cx="4227344" cy="551167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rgbClr val="C00000"/>
                </a:solidFill>
              </a:rPr>
              <a:t>Letter of Credit (LOC)</a:t>
            </a:r>
          </a:p>
        </p:txBody>
      </p:sp>
      <p:sp>
        <p:nvSpPr>
          <p:cNvPr id="16390" name="Content Placeholder 5"/>
          <p:cNvSpPr>
            <a:spLocks noGrp="1"/>
          </p:cNvSpPr>
          <p:nvPr>
            <p:ph sz="quarter" idx="4"/>
          </p:nvPr>
        </p:nvSpPr>
        <p:spPr>
          <a:xfrm>
            <a:off x="6225871" y="2528514"/>
            <a:ext cx="5557962" cy="357013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1800" dirty="0"/>
              <a:t>Held by Bank of choice</a:t>
            </a:r>
          </a:p>
          <a:p>
            <a:pPr lvl="1">
              <a:defRPr/>
            </a:pPr>
            <a:r>
              <a:rPr lang="en-US" altLang="en-US" dirty="0"/>
              <a:t>Bank must be approved by WUSM</a:t>
            </a:r>
          </a:p>
          <a:p>
            <a:pPr marL="457200" lvl="1" indent="0">
              <a:buNone/>
              <a:defRPr/>
            </a:pPr>
            <a:endParaRPr lang="en-US" altLang="en-US" sz="700" dirty="0"/>
          </a:p>
          <a:p>
            <a:pPr lvl="1">
              <a:defRPr/>
            </a:pPr>
            <a:r>
              <a:rPr lang="en-US" altLang="en-US" dirty="0"/>
              <a:t>Costs related to LOC determined by Bank holding LOC</a:t>
            </a:r>
          </a:p>
          <a:p>
            <a:pPr marL="457200" lvl="1" indent="0">
              <a:buNone/>
              <a:defRPr/>
            </a:pPr>
            <a:endParaRPr lang="en-US" altLang="en-US" sz="700" dirty="0"/>
          </a:p>
          <a:p>
            <a:pPr lvl="1">
              <a:defRPr/>
            </a:pPr>
            <a:r>
              <a:rPr lang="en-US" altLang="en-US" dirty="0"/>
              <a:t>Total reduced annually </a:t>
            </a:r>
          </a:p>
          <a:p>
            <a:pPr marL="457200" lvl="1" indent="0">
              <a:buNone/>
              <a:defRPr/>
            </a:pPr>
            <a:endParaRPr lang="en-US" altLang="en-US" sz="700" dirty="0"/>
          </a:p>
          <a:p>
            <a:pPr lvl="1">
              <a:defRPr/>
            </a:pPr>
            <a:r>
              <a:rPr lang="en-US" altLang="en-US" dirty="0"/>
              <a:t>Account closed upon graduation</a:t>
            </a:r>
          </a:p>
          <a:p>
            <a:pPr>
              <a:defRPr/>
            </a:pPr>
            <a:endParaRPr lang="en-US" altLang="en-US" dirty="0" smtClean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66888" y="5669281"/>
            <a:ext cx="1054832" cy="10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7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2"/>
          <p:cNvSpPr>
            <a:spLocks noGrp="1"/>
          </p:cNvSpPr>
          <p:nvPr>
            <p:ph type="title"/>
          </p:nvPr>
        </p:nvSpPr>
        <p:spPr>
          <a:xfrm>
            <a:off x="1524000" y="804519"/>
            <a:ext cx="9530854" cy="1049235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rgbClr val="C00000"/>
                </a:solidFill>
              </a:rPr>
              <a:t>Thank You</a:t>
            </a:r>
          </a:p>
        </p:txBody>
      </p:sp>
      <p:sp>
        <p:nvSpPr>
          <p:cNvPr id="18434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US" altLang="en-US" dirty="0" smtClean="0"/>
          </a:p>
          <a:p>
            <a:pPr marL="0" indent="0" algn="ctr">
              <a:buNone/>
            </a:pPr>
            <a:r>
              <a:rPr lang="en-US" altLang="en-US" sz="2600" dirty="0"/>
              <a:t>Contact Us </a:t>
            </a:r>
            <a:r>
              <a:rPr lang="en-US" altLang="en-US" sz="2600" dirty="0" smtClean="0"/>
              <a:t>Later With Any Questions</a:t>
            </a:r>
          </a:p>
          <a:p>
            <a:pPr marL="0" indent="0" algn="ctr">
              <a:buNone/>
            </a:pPr>
            <a:endParaRPr lang="en-US" altLang="en-US" sz="2600" dirty="0"/>
          </a:p>
          <a:p>
            <a:pPr marL="0" indent="0" algn="ctr">
              <a:buNone/>
            </a:pPr>
            <a:r>
              <a:rPr lang="en-US" altLang="en-US" sz="2600" dirty="0"/>
              <a:t>Becker Library, 2</a:t>
            </a:r>
            <a:r>
              <a:rPr lang="en-US" altLang="en-US" sz="2600" baseline="30000" dirty="0"/>
              <a:t>nd</a:t>
            </a:r>
            <a:r>
              <a:rPr lang="en-US" altLang="en-US" sz="2600" dirty="0"/>
              <a:t> Floor, Suite 220</a:t>
            </a:r>
          </a:p>
          <a:p>
            <a:pPr marL="0" indent="0" algn="ctr">
              <a:buNone/>
            </a:pPr>
            <a:r>
              <a:rPr lang="en-US" altLang="en-US" sz="2600" dirty="0" smtClean="0"/>
              <a:t>Finaid.med.wustl.edu</a:t>
            </a:r>
            <a:endParaRPr lang="en-US" altLang="en-US" sz="2600" dirty="0"/>
          </a:p>
          <a:p>
            <a:pPr marL="0" indent="0" algn="ctr">
              <a:buNone/>
            </a:pPr>
            <a:r>
              <a:rPr lang="en-US" altLang="en-US" sz="2600" dirty="0">
                <a:hlinkClick r:id="rId4"/>
              </a:rPr>
              <a:t>MedFinancialAid@wustl.edu</a:t>
            </a:r>
            <a:endParaRPr lang="en-US" altLang="en-US" sz="26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8429" y="5628323"/>
            <a:ext cx="1072541" cy="1072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841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5|0.5|0.4|0.4|0.3|0.4|0.6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323</TotalTime>
  <Words>406</Words>
  <Application>Microsoft Office PowerPoint</Application>
  <PresentationFormat>Widescreen</PresentationFormat>
  <Paragraphs>84</Paragraphs>
  <Slides>8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Georgia</vt:lpstr>
      <vt:lpstr>Gill Sans MT</vt:lpstr>
      <vt:lpstr>Osaka</vt:lpstr>
      <vt:lpstr>Times</vt:lpstr>
      <vt:lpstr>Verdana</vt:lpstr>
      <vt:lpstr>Gallery</vt:lpstr>
      <vt:lpstr>Welcome to Washington University School of Medicine</vt:lpstr>
      <vt:lpstr>Overview</vt:lpstr>
      <vt:lpstr>Your Student Financial Planning Team</vt:lpstr>
      <vt:lpstr>Cost Comparison – Tuition and Fees</vt:lpstr>
      <vt:lpstr>Merit  Tuition  Awards</vt:lpstr>
      <vt:lpstr>Proof of Funding Requirement</vt:lpstr>
      <vt:lpstr>Proof of Funding Requirement</vt:lpstr>
      <vt:lpstr>Thank You</vt:lpstr>
    </vt:vector>
  </TitlesOfParts>
  <Company>Washington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Sadls;ald</dc:title>
  <dc:creator>Jobe, Julie</dc:creator>
  <cp:lastModifiedBy>Jobe, Julie</cp:lastModifiedBy>
  <cp:revision>33</cp:revision>
  <dcterms:created xsi:type="dcterms:W3CDTF">2021-02-19T17:34:29Z</dcterms:created>
  <dcterms:modified xsi:type="dcterms:W3CDTF">2023-02-20T20:50:10Z</dcterms:modified>
</cp:coreProperties>
</file>